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2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5" r:id="rId26"/>
    <p:sldId id="281" r:id="rId27"/>
    <p:sldId id="282" r:id="rId28"/>
    <p:sldId id="335" r:id="rId29"/>
    <p:sldId id="334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57" r:id="rId39"/>
    <p:sldId id="325" r:id="rId40"/>
    <p:sldId id="324" r:id="rId41"/>
    <p:sldId id="336" r:id="rId42"/>
    <p:sldId id="337" r:id="rId43"/>
    <p:sldId id="339" r:id="rId44"/>
    <p:sldId id="342" r:id="rId45"/>
    <p:sldId id="343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8F59C5-AAB2-4DD0-B03A-BFC4EFAA32FC}">
  <a:tblStyle styleId="{FA8F59C5-AAB2-4DD0-B03A-BFC4EFAA3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027AED-F47E-4CE7-8440-A7C1981EF1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c7561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c7561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eadfb5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eadfb5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eadfb52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eadfb52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eadfb52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eadfb52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eadfb5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eadfb5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eadfb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eadfb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eadfb52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eadfb52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d14ddb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d14ddb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d14dd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d14dd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c756173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c756173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c756173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c756173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67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0310fe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0310fe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4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0310fed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0310fed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0310fede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0310fede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f3be73a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f3be73a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6d14ddb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6d14ddb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0310fede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90310fede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0310fede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90310fede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90310fed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90310fed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6c756173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6c756173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VISION RANGE =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FFA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MCTS OSLA OSLA OSLA - 0 100 6 2 2 2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7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OSLA OSLA OSLA - 0 100 5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SimpleAI SimpleAI SimpleAI - 0 100 5 3 3 3</a:t>
            </a:r>
            <a:endParaRPr i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7 4 4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MCTS RHEA-Adv RHEA-Adv RHEA-Adv - 0 100 6 5 5 5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4 6 6 6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RHEA-Adv MCTS MCTS MCTS - 0 100 5 6 6 6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s" i="1">
                <a:solidFill>
                  <a:srgbClr val="FF0000"/>
                </a:solidFill>
              </a:rPr>
              <a:t>RHEA MCTS-Adv MCTS-Adv MCTS-Adv - 0 100 4 7 7 7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6 2 6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4 2 4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VISION RANGE = -1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- 0 100 -1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- 0 100 -1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- 0 100 -1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- 0 100 -1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- 0 100 -1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- 0 100 -1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- 0 100 -1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- 0 100 -1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- 0 100 -1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- 1 100 -1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- 1 100 -1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- 1 100 -1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- 1 100 -1 4 3 4 3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- 1 100 -1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- 1 100 -1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VISION RANGE = 2 (TODO)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FFA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OSLA OSLA - 0 100 2 6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OSLA OSLA - 0 100 2 4 2 2 2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OSLA OSLA OSLA - 0 100 2 7 2 2 2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SimpleAI SimpleAI - 0 100 2 6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SimpleAI SimpleAI - 0 100 2 4 3 3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SimpleAI SimpleAI SimpleAI - 0 100 2 7 3 3 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RHEA RHEA - 0 100 2 6 4 4 4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MCTS-Adv RHEA RHEA RHEA - 0 100 2 7 4 4 4 </a:t>
            </a:r>
            <a:endParaRPr i="1">
              <a:solidFill>
                <a:srgbClr val="FF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MCTS MCTS - 0 100  4 6 6 6</a:t>
            </a:r>
            <a:endParaRPr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TEAM (default range)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OSLA MCTS OSLA - 1 100 2 6 2 6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OSLA RHEA OSLA - 1 100 2 4 2 4 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SimpleAI MCTS SimpleAI - 1 100 2 6 3 6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SimpleAI RHEA SimpleAI - 1 100 2 4 3 4 3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MCTS RHEA MCTS RHEA - 1 100 2 6 4 6 4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RHEA MCTS RHEA MCTS - 1 100 2 4 6 4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c75617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c75617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6c75617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6c75617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756173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756173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3be73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3be73a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f3be73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f3be73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f3be73a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f3be73a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eadfb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eadfb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7866-0467-0F41-A5B2-8B604507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06AE-B39F-5C42-8326-15F42106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93AD-5482-5144-8B5B-DA798E37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971F-2036-AA46-9627-867C060B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4429-44B4-374B-8F95-11CFE231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Creating-an-AI-Playe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java-pommerman/wiki/Java-Framework-%28How-to-Run%29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blob/master/src/objects/GameObject.java" TargetMode="External"/><Relationship Id="rId2" Type="http://schemas.openxmlformats.org/officeDocument/2006/relationships/hyperlink" Target="https://github.com/GAIGResearch/java-pommerman/tree/master/src/object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objects/Avatar.java" TargetMode="External"/><Relationship Id="rId5" Type="http://schemas.openxmlformats.org/officeDocument/2006/relationships/hyperlink" Target="https://github.com/GAIGResearch/java-pommerman/blob/master/src/objects/Bomb.java" TargetMode="External"/><Relationship Id="rId4" Type="http://schemas.openxmlformats.org/officeDocument/2006/relationships/hyperlink" Target="https://github.com/GAIGResearch/java-pommerman/blob/master/src/objects/Flame.jav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AI-Play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java-pommerman/wiki/Optimizing-Agent-Parameter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IGResearch/java-pommerman/tree/master/src/core/gameConfig" TargetMode="External"/><Relationship Id="rId3" Type="http://schemas.openxmlformats.org/officeDocument/2006/relationships/hyperlink" Target="https://github.com/GAIGResearch/java-pommerman/wiki" TargetMode="External"/><Relationship Id="rId7" Type="http://schemas.openxmlformats.org/officeDocument/2006/relationships/hyperlink" Target="https://github.com/GAIGResearch/java-pommerman/blob/master/src/core/ForwardModel.java" TargetMode="External"/><Relationship Id="rId2" Type="http://schemas.openxmlformats.org/officeDocument/2006/relationships/hyperlink" Target="https://github.com/GAIGResearch/java-pommerma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AIGResearch/java-pommerman/blob/master/src/core/GameState.java" TargetMode="External"/><Relationship Id="rId5" Type="http://schemas.openxmlformats.org/officeDocument/2006/relationships/hyperlink" Target="https://github.com/GAIGResearch/java-pommerman/blob/master/src/core/Game.java" TargetMode="External"/><Relationship Id="rId4" Type="http://schemas.openxmlformats.org/officeDocument/2006/relationships/hyperlink" Target="https://github.com/GAIGResearch/java-pommerman/tree/master/src/co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Game AI Hack: </a:t>
            </a:r>
            <a:r>
              <a:rPr lang="en-US" sz="4000" dirty="0" err="1"/>
              <a:t>Pommerman</a:t>
            </a:r>
            <a:br>
              <a:rPr lang="en-US" sz="4000" dirty="0"/>
            </a:br>
            <a:r>
              <a:rPr lang="en-US" sz="4000" dirty="0"/>
              <a:t>IGGI Game Design II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294967295"/>
          </p:nvPr>
        </p:nvSpPr>
        <p:spPr>
          <a:xfrm>
            <a:off x="311700" y="3287350"/>
            <a:ext cx="85206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Diego Perez Liebana and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Simon Lucas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Game AI Research Group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Queen Mary University of London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/>
              <a:t>Game {</a:t>
            </a:r>
            <a:r>
              <a:rPr lang="en-GB" sz="1200" i="1" dirty="0"/>
              <a:t>	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GameLog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gameLog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GameState</a:t>
            </a:r>
            <a:r>
              <a:rPr lang="en-GB" sz="1200" dirty="0"/>
              <a:t>[] </a:t>
            </a:r>
            <a:r>
              <a:rPr lang="en-GB" sz="1200" b="1" dirty="0" err="1">
                <a:solidFill>
                  <a:srgbClr val="660E7A"/>
                </a:solidFill>
              </a:rPr>
              <a:t>gameStateObservations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ArrayList</a:t>
            </a:r>
            <a:r>
              <a:rPr lang="en-GB" sz="1200" dirty="0"/>
              <a:t>&lt;Player&gt; </a:t>
            </a:r>
            <a:r>
              <a:rPr lang="en-GB" sz="1200" b="1" dirty="0">
                <a:solidFill>
                  <a:srgbClr val="660E7A"/>
                </a:solidFill>
              </a:rPr>
              <a:t>players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 err="1"/>
              <a:t>Types.GAME_MODE</a:t>
            </a:r>
            <a:r>
              <a:rPr lang="en-GB" sz="1200" dirty="0"/>
              <a:t> </a:t>
            </a:r>
            <a:r>
              <a:rPr lang="en-GB" sz="1200" b="1" dirty="0" err="1">
                <a:solidFill>
                  <a:srgbClr val="660E7A"/>
                </a:solidFill>
              </a:rPr>
              <a:t>gameMode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long 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>
                <a:solidFill>
                  <a:srgbClr val="660E7A"/>
                </a:solidFill>
              </a:rPr>
              <a:t>size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Types.RESULT</a:t>
            </a:r>
            <a:r>
              <a:rPr lang="en-GB" sz="1200" dirty="0"/>
              <a:t>[] run(GUI frame, </a:t>
            </a:r>
            <a:r>
              <a:rPr lang="en-GB" sz="1200" dirty="0" err="1"/>
              <a:t>WindowInput</a:t>
            </a:r>
            <a:r>
              <a:rPr lang="en-GB" sz="1200" dirty="0"/>
              <a:t> </a:t>
            </a:r>
            <a:r>
              <a:rPr lang="en-GB" sz="1200" dirty="0" err="1"/>
              <a:t>wi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void </a:t>
            </a:r>
            <a:r>
              <a:rPr lang="en-GB" sz="1200" dirty="0"/>
              <a:t>tick (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separateThreads</a:t>
            </a:r>
            <a:r>
              <a:rPr lang="en-GB" sz="1200" dirty="0"/>
              <a:t>)</a:t>
            </a:r>
          </a:p>
          <a:p>
            <a:pPr marL="114300" indent="0">
              <a:buNone/>
            </a:pPr>
            <a:r>
              <a:rPr lang="en-GB" sz="1200" dirty="0"/>
              <a:t>	//…</a:t>
            </a:r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3005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7228-88B9-E54C-801D-8278AFB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5B3CE-D1EE-E14D-ACA2-AA7BE87BE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public class </a:t>
            </a:r>
            <a:r>
              <a:rPr lang="en-GB" sz="1200" dirty="0" err="1"/>
              <a:t>GameState</a:t>
            </a:r>
            <a:r>
              <a:rPr lang="en-GB" sz="1200" dirty="0"/>
              <a:t> {</a:t>
            </a:r>
            <a:br>
              <a:rPr lang="en-GB" sz="1200" b="1" dirty="0"/>
            </a:b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int </a:t>
            </a:r>
            <a:r>
              <a:rPr lang="en-GB" sz="1200" b="1" dirty="0" err="1">
                <a:solidFill>
                  <a:srgbClr val="660E7A"/>
                </a:solidFill>
              </a:rPr>
              <a:t>nActions</a:t>
            </a:r>
            <a:r>
              <a:rPr lang="en-GB" sz="1200" b="1" dirty="0">
                <a:solidFill>
                  <a:srgbClr val="660E7A"/>
                </a:solidFill>
              </a:rPr>
              <a:t> </a:t>
            </a:r>
            <a:r>
              <a:rPr lang="en-GB" sz="1200" dirty="0"/>
              <a:t>= </a:t>
            </a:r>
            <a:r>
              <a:rPr lang="en-GB" sz="1200" i="1" dirty="0">
                <a:solidFill>
                  <a:srgbClr val="660E7A"/>
                </a:solidFill>
              </a:rPr>
              <a:t>NUM_ACTIONS</a:t>
            </a:r>
            <a:r>
              <a:rPr lang="en-GB" sz="1200" dirty="0"/>
              <a:t>;</a:t>
            </a:r>
            <a:br>
              <a:rPr lang="en-GB" sz="1200" i="1" dirty="0">
                <a:solidFill>
                  <a:srgbClr val="808080"/>
                </a:solidFill>
              </a:rPr>
            </a:br>
            <a:r>
              <a:rPr lang="en-GB" sz="1200" i="1" dirty="0">
                <a:solidFill>
                  <a:srgbClr val="808080"/>
                </a:solidFill>
              </a:rPr>
              <a:t>	</a:t>
            </a:r>
            <a:r>
              <a:rPr lang="en-GB" sz="1200" dirty="0" err="1"/>
              <a:t>ForwardModel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660E7A"/>
                </a:solidFill>
              </a:rPr>
              <a:t>model</a:t>
            </a:r>
            <a:r>
              <a:rPr lang="en-GB" sz="1200" dirty="0"/>
              <a:t>; </a:t>
            </a:r>
            <a:r>
              <a:rPr lang="en-GB" sz="1200" b="1" dirty="0"/>
              <a:t>		</a:t>
            </a:r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Avatar </a:t>
            </a:r>
            <a:r>
              <a:rPr lang="en-GB" sz="1200" b="1" dirty="0">
                <a:solidFill>
                  <a:srgbClr val="660E7A"/>
                </a:solidFill>
              </a:rPr>
              <a:t>avatar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 err="1">
                <a:solidFill>
                  <a:srgbClr val="660E7A"/>
                </a:solidFill>
              </a:rPr>
              <a:t>playerIdx</a:t>
            </a:r>
            <a:r>
              <a:rPr lang="en-GB" sz="1200" dirty="0"/>
              <a:t>;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private int </a:t>
            </a:r>
            <a:r>
              <a:rPr lang="en-GB" sz="1200" b="1" dirty="0">
                <a:solidFill>
                  <a:srgbClr val="660E7A"/>
                </a:solidFill>
              </a:rPr>
              <a:t>tick</a:t>
            </a:r>
            <a:r>
              <a:rPr lang="en-GB" sz="1200" dirty="0"/>
              <a:t>;</a:t>
            </a:r>
            <a:endParaRPr lang="en-GB" sz="1200" b="1" dirty="0"/>
          </a:p>
          <a:p>
            <a:pPr marL="114300" indent="0">
              <a:buNone/>
            </a:pPr>
            <a:r>
              <a:rPr lang="en-GB" sz="1200" b="1" dirty="0"/>
              <a:t>	</a:t>
            </a:r>
            <a:r>
              <a:rPr lang="en-GB" sz="1200" dirty="0"/>
              <a:t>//…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/>
              <a:t>next(</a:t>
            </a:r>
            <a:r>
              <a:rPr lang="en-GB" sz="1200" dirty="0" err="1"/>
              <a:t>Types.ACTIONS</a:t>
            </a:r>
            <a:r>
              <a:rPr lang="en-GB" sz="1200" dirty="0"/>
              <a:t>[] actions)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dirty="0" err="1"/>
              <a:t>GameState</a:t>
            </a:r>
            <a:r>
              <a:rPr lang="en-GB" sz="1200" dirty="0"/>
              <a:t> copy()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</a:t>
            </a:r>
            <a:r>
              <a:rPr lang="en-GB" sz="1200" b="1" dirty="0" err="1">
                <a:solidFill>
                  <a:srgbClr val="000080"/>
                </a:solidFill>
              </a:rPr>
              <a:t>boolean</a:t>
            </a:r>
            <a:r>
              <a:rPr lang="en-GB" sz="1200" b="1" dirty="0">
                <a:solidFill>
                  <a:srgbClr val="000080"/>
                </a:solidFill>
              </a:rPr>
              <a:t> </a:t>
            </a:r>
            <a:r>
              <a:rPr lang="en-GB" sz="1200" dirty="0" err="1"/>
              <a:t>isTerminal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getTick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int </a:t>
            </a:r>
            <a:r>
              <a:rPr lang="en-GB" sz="1200" dirty="0" err="1"/>
              <a:t>nActions</a:t>
            </a:r>
            <a:r>
              <a:rPr lang="en-GB" sz="1200" dirty="0"/>
              <a:t>()</a:t>
            </a:r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	// Many game state information methods… </a:t>
            </a:r>
            <a:r>
              <a:rPr lang="en-GB" sz="1000" dirty="0">
                <a:hlinkClick r:id="rId2"/>
              </a:rPr>
              <a:t>https://github.com/GAIGResearch/java-pommerman/wiki/Creating-an-AI-Player</a:t>
            </a: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C8AD-E6CE-804B-95BE-3FB0DD4E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303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D459-52D1-A644-AB97-218F1C28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ForwardModel.java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1B9EE-CCB1-674F-9490-539D3DFC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public class </a:t>
            </a:r>
            <a:r>
              <a:rPr lang="en-GB" sz="1400" dirty="0" err="1"/>
              <a:t>ForwardModel</a:t>
            </a:r>
            <a:r>
              <a:rPr lang="en-GB" sz="1400" dirty="0"/>
              <a:t> {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board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bombBlastStrength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int</a:t>
            </a:r>
            <a:r>
              <a:rPr lang="en-GB" sz="1400" dirty="0"/>
              <a:t>[][] </a:t>
            </a:r>
            <a:r>
              <a:rPr lang="en-GB" sz="1400" b="1" dirty="0" err="1">
                <a:solidFill>
                  <a:srgbClr val="660E7A"/>
                </a:solidFill>
              </a:rPr>
              <a:t>bombLife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r>
              <a:rPr lang="en-GB" sz="1400" dirty="0"/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Types.TILETYPE</a:t>
            </a:r>
            <a:r>
              <a:rPr lang="en-GB" sz="1400" dirty="0"/>
              <a:t>[][] </a:t>
            </a:r>
            <a:r>
              <a:rPr lang="en-GB" sz="1400" b="1" dirty="0">
                <a:solidFill>
                  <a:srgbClr val="660E7A"/>
                </a:solidFill>
              </a:rPr>
              <a:t>powerups</a:t>
            </a:r>
            <a:r>
              <a:rPr lang="en-GB" sz="1400" dirty="0"/>
              <a:t>;</a:t>
            </a:r>
            <a:r>
              <a:rPr lang="en-GB" sz="1400" b="1" dirty="0">
                <a:solidFill>
                  <a:srgbClr val="000080"/>
                </a:solidFill>
              </a:rPr>
              <a:t>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GameObject</a:t>
            </a:r>
            <a:r>
              <a:rPr lang="en-GB" sz="1400" dirty="0"/>
              <a:t>[] </a:t>
            </a:r>
            <a:r>
              <a:rPr lang="en-GB" sz="1400" b="1" dirty="0">
                <a:solidFill>
                  <a:srgbClr val="660E7A"/>
                </a:solidFill>
              </a:rPr>
              <a:t>agents</a:t>
            </a:r>
            <a:r>
              <a:rPr lang="en-GB" sz="1400" dirty="0"/>
              <a:t>; 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 err="1">
                <a:solidFill>
                  <a:srgbClr val="660E7A"/>
                </a:solidFill>
              </a:rPr>
              <a:t>aliveAgents</a:t>
            </a:r>
            <a:r>
              <a:rPr lang="en-GB" sz="1400" dirty="0"/>
              <a:t>;</a:t>
            </a:r>
            <a:br>
              <a:rPr lang="en-GB" sz="1400" dirty="0"/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flames</a:t>
            </a:r>
            <a:r>
              <a:rPr lang="en-GB" sz="1400" dirty="0"/>
              <a:t>;</a:t>
            </a:r>
            <a:br>
              <a:rPr lang="en-GB" sz="1400" i="1" dirty="0">
                <a:solidFill>
                  <a:srgbClr val="808080"/>
                </a:solidFill>
              </a:rPr>
            </a:br>
            <a:r>
              <a:rPr lang="en-GB" sz="1400" i="1" dirty="0">
                <a:solidFill>
                  <a:srgbClr val="808080"/>
                </a:solidFill>
              </a:rPr>
              <a:t>	</a:t>
            </a:r>
            <a:r>
              <a:rPr lang="en-GB" sz="1400" b="1" dirty="0">
                <a:solidFill>
                  <a:srgbClr val="000080"/>
                </a:solidFill>
              </a:rPr>
              <a:t>private </a:t>
            </a:r>
            <a:r>
              <a:rPr lang="en-GB" sz="1400" dirty="0" err="1"/>
              <a:t>ArrayList</a:t>
            </a:r>
            <a:r>
              <a:rPr lang="en-GB" sz="1400" dirty="0"/>
              <a:t>&lt;</a:t>
            </a:r>
            <a:r>
              <a:rPr lang="en-GB" sz="1400" dirty="0" err="1"/>
              <a:t>GameObject</a:t>
            </a:r>
            <a:r>
              <a:rPr lang="en-GB" sz="1400" dirty="0"/>
              <a:t>&gt; </a:t>
            </a:r>
            <a:r>
              <a:rPr lang="en-GB" sz="1400" b="1" dirty="0">
                <a:solidFill>
                  <a:srgbClr val="660E7A"/>
                </a:solidFill>
              </a:rPr>
              <a:t>bombs</a:t>
            </a:r>
            <a:r>
              <a:rPr lang="en-GB" sz="1400" dirty="0"/>
              <a:t>;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 err="1"/>
              <a:t>init</a:t>
            </a:r>
            <a:r>
              <a:rPr lang="en-GB" sz="1400" dirty="0"/>
              <a:t>(…)</a:t>
            </a:r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void </a:t>
            </a:r>
            <a:r>
              <a:rPr lang="en-GB" sz="1400" dirty="0"/>
              <a:t>next(</a:t>
            </a:r>
            <a:r>
              <a:rPr lang="en-GB" sz="1400" dirty="0" err="1"/>
              <a:t>Types.ACTIONS</a:t>
            </a:r>
            <a:r>
              <a:rPr lang="en-GB" sz="1400" dirty="0"/>
              <a:t>[] </a:t>
            </a:r>
            <a:r>
              <a:rPr lang="en-GB" sz="1400" dirty="0" err="1"/>
              <a:t>playerActions</a:t>
            </a:r>
            <a:r>
              <a:rPr lang="en-GB" sz="1400" dirty="0"/>
              <a:t>)</a:t>
            </a:r>
          </a:p>
          <a:p>
            <a:pPr marL="114300" indent="0">
              <a:buNone/>
            </a:pPr>
            <a:endParaRPr lang="en-GB" sz="1400" dirty="0"/>
          </a:p>
          <a:p>
            <a:pPr marL="114300" indent="0">
              <a:buNone/>
            </a:pPr>
            <a:r>
              <a:rPr lang="en-GB" sz="1400" b="1" dirty="0">
                <a:solidFill>
                  <a:srgbClr val="000080"/>
                </a:solidFill>
              </a:rPr>
              <a:t>	private void </a:t>
            </a:r>
            <a:r>
              <a:rPr lang="en-GB" sz="1400" dirty="0" err="1"/>
              <a:t>translatePlayerActions</a:t>
            </a:r>
            <a:r>
              <a:rPr lang="en-GB" sz="1400" dirty="0"/>
              <a:t>()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070C2-E31C-954F-B2A4-3E1C43D98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79169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E2E6-5D07-374A-B88B-1738F3AB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gameConfig.OriginalGameConfig.java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07ED-F7BC-F548-A1FE-266F3D681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interface provides the possibility of defining different team configurations for </a:t>
            </a:r>
            <a:r>
              <a:rPr lang="en-GB" dirty="0" err="1"/>
              <a:t>Pommerman</a:t>
            </a:r>
            <a:r>
              <a:rPr lang="en-GB" dirty="0"/>
              <a:t> (</a:t>
            </a:r>
            <a:r>
              <a:rPr lang="en-GB" dirty="0" err="1"/>
              <a:t>IGameConfig.java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Defines who are the teammates and the enemies</a:t>
            </a:r>
          </a:p>
          <a:p>
            <a:pPr lvl="1"/>
            <a:r>
              <a:rPr lang="en-GB" dirty="0"/>
              <a:t>When is the game ended and which ones are the winning conditions</a:t>
            </a:r>
          </a:p>
          <a:p>
            <a:pPr lvl="1"/>
            <a:r>
              <a:rPr lang="en-GB" dirty="0"/>
              <a:t>Decides the rewards for the agents given by the game.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3A53-2B65-2644-A49F-CBAEABF68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2237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02B1-C7EC-044E-BE91-C3638E61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CC9C6-40AD-1A41-86A8-B35274DE8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 err="1"/>
              <a:t>Test.java</a:t>
            </a:r>
            <a:r>
              <a:rPr lang="en-GB" sz="1400" dirty="0"/>
              <a:t>: </a:t>
            </a:r>
          </a:p>
          <a:p>
            <a:pPr lvl="1"/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(game,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if </a:t>
            </a:r>
            <a:r>
              <a:rPr lang="en-GB" dirty="0"/>
              <a:t>(</a:t>
            </a:r>
            <a:r>
              <a:rPr lang="en-GB" dirty="0" err="1"/>
              <a:t>game.isLogged</a:t>
            </a:r>
            <a:r>
              <a:rPr lang="en-GB" dirty="0"/>
              <a:t>()){</a:t>
            </a:r>
            <a:br>
              <a:rPr lang="en-GB" dirty="0"/>
            </a:br>
            <a:r>
              <a:rPr lang="en-GB" dirty="0"/>
              <a:t>    Game replay = </a:t>
            </a:r>
            <a:r>
              <a:rPr lang="en-GB" dirty="0" err="1"/>
              <a:t>Game.</a:t>
            </a:r>
            <a:r>
              <a:rPr lang="en-GB" i="1" dirty="0" err="1"/>
              <a:t>getLastReplayGame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Run.</a:t>
            </a:r>
            <a:r>
              <a:rPr lang="en-GB" i="1" dirty="0" err="1"/>
              <a:t>runGame</a:t>
            </a:r>
            <a:r>
              <a:rPr lang="en-GB" dirty="0"/>
              <a:t>(replay, ki1, ki2,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}</a:t>
            </a:r>
          </a:p>
          <a:p>
            <a:pPr lvl="1"/>
            <a:r>
              <a:rPr lang="en-GB" b="1" dirty="0">
                <a:solidFill>
                  <a:srgbClr val="000080"/>
                </a:solidFill>
              </a:rPr>
              <a:t>int </a:t>
            </a:r>
            <a:r>
              <a:rPr lang="en-GB" dirty="0"/>
              <a:t>N = </a:t>
            </a:r>
            <a:r>
              <a:rPr lang="en-GB" dirty="0">
                <a:solidFill>
                  <a:srgbClr val="0000FF"/>
                </a:solidFill>
              </a:rPr>
              <a:t>20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 err="1"/>
              <a:t>Run.</a:t>
            </a:r>
            <a:r>
              <a:rPr lang="en-GB" i="1" dirty="0" err="1"/>
              <a:t>runGames</a:t>
            </a:r>
            <a:r>
              <a:rPr lang="en-GB" dirty="0"/>
              <a:t>(game, </a:t>
            </a:r>
            <a:r>
              <a:rPr lang="en-GB" b="1" dirty="0">
                <a:solidFill>
                  <a:srgbClr val="000080"/>
                </a:solidFill>
              </a:rPr>
              <a:t>new long</a:t>
            </a:r>
            <a:r>
              <a:rPr lang="en-GB" dirty="0"/>
              <a:t>[]{seed}, N, </a:t>
            </a:r>
            <a:r>
              <a:rPr lang="en-GB" dirty="0" err="1"/>
              <a:t>useSeparateThreads</a:t>
            </a:r>
            <a:r>
              <a:rPr lang="en-GB" dirty="0"/>
              <a:t>);</a:t>
            </a:r>
          </a:p>
          <a:p>
            <a:pPr lvl="1"/>
            <a:endParaRPr lang="en-GB" dirty="0"/>
          </a:p>
          <a:p>
            <a:r>
              <a:rPr lang="en-GB" sz="1400" dirty="0">
                <a:hlinkClick r:id="rId2"/>
              </a:rPr>
              <a:t>https://github.com/GAIGResearch/java-pommerman/wiki/Java-Framework-%28How-to-Run%29</a:t>
            </a:r>
            <a:endParaRPr lang="en-GB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B080-ACCB-224C-862E-62B4C8240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21759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D33D-7F1C-A749-BBCE-5F49300C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Types.java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1380E-D4A8-0C41-B9C2-8818A7DF2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utils.Types.java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Tile types, sprites, game modes, results, actions and directions.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Game Parameters (including </a:t>
            </a:r>
            <a:r>
              <a:rPr lang="en-US" dirty="0" err="1"/>
              <a:t>GameConfig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9237-E8C9-C148-A0EB-5876FEE8B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15</a:t>
            </a:fld>
            <a:endParaRPr lang="e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730095-A82A-FF42-A02C-BEF92166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181914"/>
            <a:ext cx="7217229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AF54-8601-E949-BFF6-A30F6E4A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E738-60BD-CE4D-B2A5-10B52372D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hlinkClick r:id="rId2"/>
              </a:rPr>
              <a:t>objects</a:t>
            </a:r>
            <a:r>
              <a:rPr lang="en-GB" dirty="0"/>
              <a:t> - Package contains definitions for all game objects</a:t>
            </a:r>
          </a:p>
          <a:p>
            <a:pPr lvl="1"/>
            <a:r>
              <a:rPr lang="en-GB" dirty="0">
                <a:hlinkClick r:id="rId3"/>
              </a:rPr>
              <a:t>GameObject.java</a:t>
            </a:r>
            <a:r>
              <a:rPr lang="en-GB" dirty="0"/>
              <a:t> - Defines generic game objects with a given type.</a:t>
            </a:r>
          </a:p>
          <a:p>
            <a:pPr lvl="1"/>
            <a:r>
              <a:rPr lang="en-GB" dirty="0">
                <a:hlinkClick r:id="rId4"/>
              </a:rPr>
              <a:t>Flame.java</a:t>
            </a:r>
            <a:r>
              <a:rPr lang="en-GB" dirty="0"/>
              <a:t> - Defines flames for the game. Extends on </a:t>
            </a:r>
            <a:r>
              <a:rPr lang="en-GB" dirty="0" err="1"/>
              <a:t>GameObject</a:t>
            </a:r>
            <a:r>
              <a:rPr lang="en-GB" dirty="0"/>
              <a:t> by adding a time to live variable.</a:t>
            </a:r>
          </a:p>
          <a:p>
            <a:pPr lvl="1"/>
            <a:r>
              <a:rPr lang="en-GB" dirty="0">
                <a:hlinkClick r:id="rId5"/>
              </a:rPr>
              <a:t>Bomb.java</a:t>
            </a:r>
            <a:r>
              <a:rPr lang="en-GB" dirty="0"/>
              <a:t> - Defines bombs for the game. Has a time to live variable, and a velocity. Handles bomb explosions. It updates its desired position on every game tick based on its velocity.</a:t>
            </a:r>
          </a:p>
          <a:p>
            <a:pPr lvl="1"/>
            <a:r>
              <a:rPr lang="en-GB" dirty="0">
                <a:hlinkClick r:id="rId6"/>
              </a:rPr>
              <a:t>Avatar.java</a:t>
            </a:r>
            <a:r>
              <a:rPr lang="en-GB" dirty="0"/>
              <a:t> - Defines avatars for the game and all their properties, including </a:t>
            </a:r>
            <a:r>
              <a:rPr lang="en-GB" dirty="0" err="1"/>
              <a:t>playerID</a:t>
            </a:r>
            <a:r>
              <a:rPr lang="en-GB" dirty="0"/>
              <a:t> (for connection to AI player), kick ability, ammo, bomb blast strength, vision range, win status (win, loss, tie, incomplete), enemies, teammates and team ID. Handles property modifications based on power-up collection.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CA3D-EAF1-004C-8CFB-54E86B8B0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18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263225" y="1075550"/>
            <a:ext cx="4503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Agents: 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Passage: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Rigid: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Wood:</a:t>
            </a:r>
            <a:endParaRPr b="1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Board Logic:</a:t>
            </a:r>
            <a:endParaRPr b="1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Square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Diagonally symmetric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have initial breathing space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Agents can reach each other</a:t>
            </a: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32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700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3075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5837" y="1185475"/>
            <a:ext cx="238382" cy="2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500" y="151380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2325" y="183295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8975" y="2131225"/>
            <a:ext cx="237600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35375" y="4708400"/>
            <a:ext cx="360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typical board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190558" y="449559"/>
            <a:ext cx="4830600" cy="79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46" name="Google Shape;146;p23"/>
          <p:cNvSpPr/>
          <p:nvPr/>
        </p:nvSpPr>
        <p:spPr>
          <a:xfrm>
            <a:off x="756625" y="3404750"/>
            <a:ext cx="989400" cy="996600"/>
          </a:xfrm>
          <a:prstGeom prst="corner">
            <a:avLst>
              <a:gd name="adj1" fmla="val 31683"/>
              <a:gd name="adj2" fmla="val 323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45707-28A9-1D4A-A1AD-C707E989BCC5}"/>
              </a:ext>
            </a:extLst>
          </p:cNvPr>
          <p:cNvSpPr txBox="1"/>
          <p:nvPr/>
        </p:nvSpPr>
        <p:spPr>
          <a:xfrm>
            <a:off x="5780314" y="2048969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  <p:pic>
        <p:nvPicPr>
          <p:cNvPr id="9" name="Picture 8" descr="A picture containing bottle&#10;&#10;Description automatically generated">
            <a:extLst>
              <a:ext uri="{FF2B5EF4-FFF2-40B4-BE49-F238E27FC236}">
                <a16:creationId xmlns:a16="http://schemas.microsoft.com/office/drawing/2014/main" id="{B31F6483-5A44-B94C-8BF2-04AC9456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29" y="1413252"/>
            <a:ext cx="37465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4255060" y="445025"/>
            <a:ext cx="46998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On this menu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Pommerman, the game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Hack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4234058" y="445025"/>
            <a:ext cx="47871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32A9F-AD7D-374E-8F72-3AF58BA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54" y="3365906"/>
            <a:ext cx="31877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605D8-68B1-6D49-BA8C-69F8B7EA4807}"/>
              </a:ext>
            </a:extLst>
          </p:cNvPr>
          <p:cNvSpPr txBox="1"/>
          <p:nvPr/>
        </p:nvSpPr>
        <p:spPr>
          <a:xfrm>
            <a:off x="5812972" y="3785006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219658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</p:txBody>
      </p:sp>
      <p:sp>
        <p:nvSpPr>
          <p:cNvPr id="179" name="Google Shape;179;p27"/>
          <p:cNvSpPr/>
          <p:nvPr/>
        </p:nvSpPr>
        <p:spPr>
          <a:xfrm>
            <a:off x="2626325" y="3292550"/>
            <a:ext cx="516600" cy="516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ADD5F-DC8A-8248-9590-F6C99CB4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8" y="3809150"/>
            <a:ext cx="35052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D8C7E0-05EC-9E47-9DCB-5492FC7DAFF7}"/>
              </a:ext>
            </a:extLst>
          </p:cNvPr>
          <p:cNvSpPr txBox="1"/>
          <p:nvPr/>
        </p:nvSpPr>
        <p:spPr>
          <a:xfrm>
            <a:off x="5959930" y="4023640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Board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75" y="1108400"/>
            <a:ext cx="3600000" cy="36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250927" y="445025"/>
            <a:ext cx="4801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agents, and allocate breathing space.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WOOD tiles to construct guaranteed passages between agents.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N (parametrized) RIGID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M (parametrized) WOOD tiles randomly (and symmetrically)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Check the number of inaccessible passages.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Place power-up objects.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CA1BC-418E-A047-8F2A-6490941F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627" y="4210571"/>
            <a:ext cx="3086100" cy="2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F6BD-893B-9D4A-AF83-52415964CB12}"/>
              </a:ext>
            </a:extLst>
          </p:cNvPr>
          <p:cNvSpPr txBox="1"/>
          <p:nvPr/>
        </p:nvSpPr>
        <p:spPr>
          <a:xfrm>
            <a:off x="5976259" y="4413771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Utils.Types.java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Agent API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3200" y="1152475"/>
            <a:ext cx="2195400" cy="3416400"/>
          </a:xfrm>
          <a:prstGeom prst="rect">
            <a:avLst/>
          </a:prstGeom>
        </p:spPr>
        <p:txBody>
          <a:bodyPr spcFirstLastPara="1" wrap="square" lIns="54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Must extend abstract class </a:t>
            </a:r>
            <a:r>
              <a:rPr lang="es" b="1"/>
              <a:t>Player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Action space:</a:t>
            </a:r>
            <a:endParaRPr/>
          </a:p>
          <a:p>
            <a:pPr marL="280799" lvl="0" indent="-175299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STOP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UP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DOWN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LEFT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RIGHT</a:t>
            </a:r>
            <a:endParaRPr sz="1400"/>
          </a:p>
          <a:p>
            <a:pPr marL="280799" lvl="0" indent="-175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PLACE BOMB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00" y="1219150"/>
            <a:ext cx="653930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1846225" y="35981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846225" y="308170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846225" y="38528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1846225" y="3348788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1846225" y="2841150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1846225" y="4107575"/>
            <a:ext cx="297000" cy="29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894675" y="3927125"/>
            <a:ext cx="2001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894675" y="3672425"/>
            <a:ext cx="200100" cy="14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920475" y="3138250"/>
            <a:ext cx="148500" cy="18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920475" y="3405338"/>
            <a:ext cx="148500" cy="18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1894675" y="4164102"/>
            <a:ext cx="200124" cy="183924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Partial Observability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9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States assigned avatars &amp; state observations </a:t>
            </a:r>
            <a:r>
              <a:rPr lang="es" sz="1600" b="1" dirty="0"/>
              <a:t>reduced </a:t>
            </a:r>
            <a:r>
              <a:rPr lang="es" sz="1600" dirty="0"/>
              <a:t>in ForwardModel.copy() based on the vision range and avatar’s position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Any objects outside the vision range are replaced with a </a:t>
            </a:r>
            <a:r>
              <a:rPr lang="es" sz="1600" b="1" i="1" dirty="0"/>
              <a:t>Fog</a:t>
            </a:r>
            <a:r>
              <a:rPr lang="es" sz="1600" b="1" dirty="0"/>
              <a:t> </a:t>
            </a:r>
            <a:r>
              <a:rPr lang="es" sz="1600" dirty="0"/>
              <a:t>type and are </a:t>
            </a:r>
            <a:r>
              <a:rPr lang="es" sz="1600" b="1" dirty="0"/>
              <a:t>not </a:t>
            </a:r>
            <a:r>
              <a:rPr lang="es" sz="1600" dirty="0"/>
              <a:t>updated by engine during simulations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GUI displays true game state + views of all individual agents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 dirty="0"/>
              <a:t>Different </a:t>
            </a:r>
            <a:r>
              <a:rPr lang="es" sz="1600" b="1" dirty="0"/>
              <a:t>measures</a:t>
            </a:r>
            <a:r>
              <a:rPr lang="es" sz="1600" dirty="0"/>
              <a:t> can be used to achieve different observations (square view in original Pommerman)</a:t>
            </a:r>
            <a:endParaRPr sz="1600" dirty="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35" y="1152475"/>
            <a:ext cx="371346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904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b="1" dirty="0"/>
              <a:t>Agents</a:t>
            </a:r>
            <a:br>
              <a:rPr lang="es" sz="4000" b="1" dirty="0"/>
            </a:br>
            <a:br>
              <a:rPr lang="es" sz="4000" b="1" dirty="0"/>
            </a:br>
            <a:r>
              <a:rPr lang="en-GB" sz="2000" dirty="0">
                <a:hlinkClick r:id="rId3"/>
              </a:rPr>
              <a:t>https://github.com/GAIGResearch/java-pommerman/wiki/AI-Players</a:t>
            </a:r>
            <a:endParaRPr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Do Nothing</a:t>
            </a:r>
            <a:r>
              <a:rPr lang="es" dirty="0"/>
              <a:t>: always returns action STOP (does nothing)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layers.DoNothingPlayer.java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s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DoNothingPlayer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extends </a:t>
            </a:r>
            <a:r>
              <a:rPr lang="en-GB" sz="1100" dirty="0"/>
              <a:t>Player {</a:t>
            </a:r>
            <a:br>
              <a:rPr lang="en-GB" sz="1100" dirty="0"/>
            </a:br>
            <a:endParaRPr lang="en-GB" sz="1100" dirty="0"/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0080"/>
                </a:solidFill>
              </a:rPr>
              <a:t>int </a:t>
            </a:r>
            <a:r>
              <a:rPr lang="en-GB" sz="1100" dirty="0" err="1"/>
              <a:t>pId</a:t>
            </a:r>
            <a:r>
              <a:rPr lang="en-GB" sz="1100" dirty="0"/>
              <a:t>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b="1" dirty="0">
                <a:solidFill>
                  <a:srgbClr val="000080"/>
                </a:solidFill>
              </a:rPr>
              <a:t>super</a:t>
            </a:r>
            <a:r>
              <a:rPr lang="en-GB" sz="1100" dirty="0"/>
              <a:t>(</a:t>
            </a:r>
            <a:r>
              <a:rPr lang="en-GB" sz="1100" dirty="0">
                <a:solidFill>
                  <a:srgbClr val="0000FF"/>
                </a:solidFill>
              </a:rPr>
              <a:t>0</a:t>
            </a:r>
            <a:r>
              <a:rPr lang="en-GB" sz="1100" dirty="0"/>
              <a:t>, </a:t>
            </a:r>
            <a:r>
              <a:rPr lang="en-GB" sz="1100" dirty="0" err="1"/>
              <a:t>pId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 err="1"/>
              <a:t>Types.ACTIONS</a:t>
            </a:r>
            <a:r>
              <a:rPr lang="en-GB" sz="1100" dirty="0"/>
              <a:t> act(</a:t>
            </a:r>
            <a:r>
              <a:rPr lang="en-GB" sz="1100" dirty="0" err="1"/>
              <a:t>GameState</a:t>
            </a:r>
            <a:r>
              <a:rPr lang="en-GB" sz="1100" dirty="0"/>
              <a:t> </a:t>
            </a:r>
            <a:r>
              <a:rPr lang="en-GB" sz="1100" dirty="0" err="1"/>
              <a:t>gs</a:t>
            </a:r>
            <a:r>
              <a:rPr lang="en-GB" sz="1100" dirty="0"/>
              <a:t>) { </a:t>
            </a:r>
            <a:r>
              <a:rPr lang="en-GB" sz="1100" b="1" dirty="0">
                <a:solidFill>
                  <a:srgbClr val="000080"/>
                </a:solidFill>
              </a:rPr>
              <a:t>return </a:t>
            </a:r>
            <a:r>
              <a:rPr lang="en-GB" sz="1100" dirty="0" err="1"/>
              <a:t>Types.ACTIONS.</a:t>
            </a:r>
            <a:r>
              <a:rPr lang="en-GB" sz="1100" b="1" dirty="0" err="1">
                <a:solidFill>
                  <a:srgbClr val="660E7A"/>
                </a:solidFill>
              </a:rPr>
              <a:t>ACTION_STOP</a:t>
            </a:r>
            <a:r>
              <a:rPr lang="en-GB" sz="1100" dirty="0"/>
              <a:t>; }</a:t>
            </a:r>
            <a:br>
              <a:rPr lang="en-GB" sz="1100" dirty="0">
                <a:solidFill>
                  <a:srgbClr val="808000"/>
                </a:solidFill>
              </a:rPr>
            </a:br>
            <a:endParaRPr lang="en-GB" sz="1100" dirty="0">
              <a:solidFill>
                <a:srgbClr val="808000"/>
              </a:solidFill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</a:t>
            </a:r>
            <a:r>
              <a:rPr lang="en-GB" sz="1100" dirty="0"/>
              <a:t>Player copy() {     </a:t>
            </a:r>
            <a:r>
              <a:rPr lang="en-GB" sz="1100" b="1" dirty="0">
                <a:solidFill>
                  <a:srgbClr val="000080"/>
                </a:solidFill>
              </a:rPr>
              <a:t>return new </a:t>
            </a:r>
            <a:r>
              <a:rPr lang="en-GB" sz="1100" dirty="0" err="1"/>
              <a:t>DoNothingPlayer</a:t>
            </a:r>
            <a:r>
              <a:rPr lang="en-GB" sz="1100" dirty="0"/>
              <a:t>(</a:t>
            </a:r>
            <a:r>
              <a:rPr lang="en-GB" sz="1100" b="1" dirty="0" err="1">
                <a:solidFill>
                  <a:srgbClr val="660E7A"/>
                </a:solidFill>
              </a:rPr>
              <a:t>playerID</a:t>
            </a:r>
            <a:r>
              <a:rPr lang="en-GB" sz="1100" dirty="0"/>
              <a:t>);  }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GB" sz="1100" dirty="0"/>
              <a:t>}</a:t>
            </a:r>
            <a:endParaRPr lang="es" sz="1100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Very simple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Random</a:t>
            </a:r>
            <a:r>
              <a:rPr lang="en-GB" dirty="0"/>
              <a:t>: returns a random action out of those available</a:t>
            </a:r>
          </a:p>
          <a:p>
            <a:pPr lvl="1">
              <a:spcBef>
                <a:spcPts val="0"/>
              </a:spcBef>
            </a:pPr>
            <a:r>
              <a:rPr lang="en-GB" dirty="0">
                <a:solidFill>
                  <a:srgbClr val="0070C0"/>
                </a:solidFill>
              </a:rPr>
              <a:t>p</a:t>
            </a:r>
            <a:r>
              <a:rPr lang="es" dirty="0">
                <a:solidFill>
                  <a:srgbClr val="0070C0"/>
                </a:solidFill>
              </a:rPr>
              <a:t>layers.RandomPlayer.java</a:t>
            </a:r>
            <a:endParaRPr dirty="0">
              <a:solidFill>
                <a:srgbClr val="0070C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200" b="1" dirty="0">
                <a:solidFill>
                  <a:srgbClr val="000080"/>
                </a:solidFill>
              </a:rPr>
              <a:t>	public class </a:t>
            </a:r>
            <a:r>
              <a:rPr lang="en-GB" sz="1200" dirty="0" err="1"/>
              <a:t>RandomPlayer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000080"/>
                </a:solidFill>
              </a:rPr>
              <a:t>extends </a:t>
            </a:r>
            <a:r>
              <a:rPr lang="en-GB" sz="1200" dirty="0"/>
              <a:t>Player {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private </a:t>
            </a:r>
            <a:r>
              <a:rPr lang="en-GB" sz="1200" dirty="0"/>
              <a:t>Random </a:t>
            </a:r>
            <a:r>
              <a:rPr lang="en-GB" sz="1200" b="1" dirty="0">
                <a:solidFill>
                  <a:srgbClr val="660E7A"/>
                </a:solidFill>
              </a:rPr>
              <a:t>random</a:t>
            </a:r>
            <a:r>
              <a:rPr lang="en-GB" sz="1200" dirty="0"/>
              <a:t>;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000080"/>
                </a:solidFill>
              </a:rPr>
              <a:t>long </a:t>
            </a:r>
            <a:r>
              <a:rPr lang="en-GB" sz="1200" dirty="0"/>
              <a:t>seed,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/>
              <a:t>id)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super</a:t>
            </a:r>
            <a:r>
              <a:rPr lang="en-GB" sz="1200" dirty="0"/>
              <a:t>(seed, id);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660E7A"/>
                </a:solidFill>
              </a:rPr>
              <a:t>random </a:t>
            </a:r>
            <a:r>
              <a:rPr lang="en-GB" sz="1200" dirty="0"/>
              <a:t>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/>
              <a:t>Random(seed);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/>
            </a:br>
            <a:r>
              <a:rPr lang="en-GB" sz="1200" dirty="0"/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 err="1"/>
              <a:t>Types.ACTIONS</a:t>
            </a:r>
            <a:r>
              <a:rPr lang="en-GB" sz="1200" dirty="0"/>
              <a:t> act(</a:t>
            </a:r>
            <a:r>
              <a:rPr lang="en-GB" sz="1200" dirty="0" err="1"/>
              <a:t>GameState</a:t>
            </a:r>
            <a:r>
              <a:rPr lang="en-GB" sz="1200" dirty="0"/>
              <a:t> </a:t>
            </a:r>
            <a:r>
              <a:rPr lang="en-GB" sz="1200" dirty="0" err="1"/>
              <a:t>gs</a:t>
            </a:r>
            <a:r>
              <a:rPr lang="en-GB" sz="1200" dirty="0"/>
              <a:t>) {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int </a:t>
            </a:r>
            <a:r>
              <a:rPr lang="en-GB" sz="1200" dirty="0" err="1"/>
              <a:t>actionIdx</a:t>
            </a:r>
            <a:r>
              <a:rPr lang="en-GB" sz="1200" dirty="0"/>
              <a:t> = </a:t>
            </a:r>
            <a:r>
              <a:rPr lang="en-GB" sz="1200" b="1" dirty="0" err="1">
                <a:solidFill>
                  <a:srgbClr val="660E7A"/>
                </a:solidFill>
              </a:rPr>
              <a:t>random</a:t>
            </a:r>
            <a:r>
              <a:rPr lang="en-GB" sz="1200" dirty="0" err="1"/>
              <a:t>.nextInt</a:t>
            </a:r>
            <a:r>
              <a:rPr lang="en-GB" sz="1200" dirty="0"/>
              <a:t>(</a:t>
            </a:r>
            <a:r>
              <a:rPr lang="en-GB" sz="1200" dirty="0" err="1"/>
              <a:t>gs.nActions</a:t>
            </a:r>
            <a:r>
              <a:rPr lang="en-GB" sz="1200" dirty="0"/>
              <a:t>());</a:t>
            </a:r>
            <a:br>
              <a:rPr lang="en-GB" sz="1200" dirty="0"/>
            </a:br>
            <a:r>
              <a:rPr lang="en-GB" sz="1200" dirty="0"/>
              <a:t>	        </a:t>
            </a:r>
            <a:r>
              <a:rPr lang="en-GB" sz="1200" b="1" dirty="0">
                <a:solidFill>
                  <a:srgbClr val="000080"/>
                </a:solidFill>
              </a:rPr>
              <a:t>return </a:t>
            </a:r>
            <a:r>
              <a:rPr lang="en-GB" sz="1200" dirty="0" err="1"/>
              <a:t>Types.ACTIONS.</a:t>
            </a:r>
            <a:r>
              <a:rPr lang="en-GB" sz="1200" i="1" dirty="0" err="1"/>
              <a:t>all</a:t>
            </a:r>
            <a:r>
              <a:rPr lang="en-GB" sz="1200" dirty="0"/>
              <a:t>().get(</a:t>
            </a:r>
            <a:r>
              <a:rPr lang="en-GB" sz="1200" dirty="0" err="1"/>
              <a:t>actionIdx</a:t>
            </a:r>
            <a:r>
              <a:rPr lang="en-GB" sz="1200" dirty="0"/>
              <a:t>);</a:t>
            </a:r>
            <a:br>
              <a:rPr lang="en-GB" sz="1200" dirty="0"/>
            </a:br>
            <a:r>
              <a:rPr lang="en-GB" sz="1200" dirty="0"/>
              <a:t>	    }</a:t>
            </a:r>
            <a:br>
              <a:rPr lang="en-GB" sz="1200" dirty="0">
                <a:solidFill>
                  <a:srgbClr val="808000"/>
                </a:solidFill>
              </a:rPr>
            </a:br>
            <a:r>
              <a:rPr lang="en-GB" sz="1200" dirty="0">
                <a:solidFill>
                  <a:srgbClr val="808000"/>
                </a:solidFill>
              </a:rPr>
              <a:t>	    </a:t>
            </a:r>
            <a:r>
              <a:rPr lang="en-GB" sz="1200" b="1" dirty="0">
                <a:solidFill>
                  <a:srgbClr val="000080"/>
                </a:solidFill>
              </a:rPr>
              <a:t>public </a:t>
            </a:r>
            <a:r>
              <a:rPr lang="en-GB" sz="1200" dirty="0"/>
              <a:t>Player copy() { </a:t>
            </a:r>
            <a:r>
              <a:rPr lang="en-GB" sz="1200" b="1" dirty="0">
                <a:solidFill>
                  <a:srgbClr val="000080"/>
                </a:solidFill>
              </a:rPr>
              <a:t>return new </a:t>
            </a:r>
            <a:r>
              <a:rPr lang="en-GB" sz="1200" dirty="0" err="1"/>
              <a:t>RandomPlayer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660E7A"/>
                </a:solidFill>
              </a:rPr>
              <a:t>seed</a:t>
            </a:r>
            <a:r>
              <a:rPr lang="en-GB" sz="1200" dirty="0"/>
              <a:t>, </a:t>
            </a:r>
            <a:r>
              <a:rPr lang="en-GB" sz="1200" b="1" dirty="0" err="1">
                <a:solidFill>
                  <a:srgbClr val="660E7A"/>
                </a:solidFill>
              </a:rPr>
              <a:t>playerID</a:t>
            </a:r>
            <a:r>
              <a:rPr lang="en-GB" sz="1200" dirty="0"/>
              <a:t>); }</a:t>
            </a:r>
            <a:br>
              <a:rPr lang="en-GB" sz="1200" dirty="0"/>
            </a:br>
            <a:r>
              <a:rPr lang="en-GB" sz="1200" dirty="0"/>
              <a:t>	}</a:t>
            </a:r>
            <a:endParaRPr sz="1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664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Very simple</a:t>
            </a:r>
            <a:endParaRPr dirty="0"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s" b="1" dirty="0"/>
              <a:t>One Step Look Ahead</a:t>
            </a:r>
            <a:r>
              <a:rPr lang="es" dirty="0"/>
              <a:t>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checks the result of all available actions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advances game state once with each action using the </a:t>
            </a:r>
            <a:r>
              <a:rPr lang="es" b="1" dirty="0"/>
              <a:t>Forward Model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uses a </a:t>
            </a:r>
            <a:r>
              <a:rPr lang="es" b="1" dirty="0"/>
              <a:t>DoNothing opponent model </a:t>
            </a:r>
            <a:r>
              <a:rPr lang="es" dirty="0"/>
              <a:t>(considers opponents do nothing in its simulations)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evaluates states using a </a:t>
            </a:r>
            <a:r>
              <a:rPr lang="es" b="1" dirty="0"/>
              <a:t>heuristic </a:t>
            </a:r>
            <a:r>
              <a:rPr lang="es" dirty="0"/>
              <a:t>(minimizes the number of opponents in the game)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chooses action with best immediate outcome (short-sighted)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>
                <a:solidFill>
                  <a:srgbClr val="0070C0"/>
                </a:solidFill>
              </a:rPr>
              <a:t>players.OSLAPlayer.java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5882625" y="542618"/>
            <a:ext cx="1020300" cy="2670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Game state</a:t>
            </a:r>
            <a:endParaRPr sz="1000"/>
          </a:p>
        </p:txBody>
      </p:sp>
      <p:sp>
        <p:nvSpPr>
          <p:cNvPr id="306" name="Google Shape;306;p39"/>
          <p:cNvSpPr/>
          <p:nvPr/>
        </p:nvSpPr>
        <p:spPr>
          <a:xfrm>
            <a:off x="604428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6473666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561490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690304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185525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7332427" y="1087110"/>
            <a:ext cx="267000" cy="26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39"/>
          <p:cNvCxnSpPr>
            <a:stCxn id="305" idx="2"/>
            <a:endCxn id="310" idx="0"/>
          </p:cNvCxnSpPr>
          <p:nvPr/>
        </p:nvCxnSpPr>
        <p:spPr>
          <a:xfrm flipH="1">
            <a:off x="5319075" y="809618"/>
            <a:ext cx="10737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9"/>
          <p:cNvCxnSpPr>
            <a:stCxn id="305" idx="2"/>
            <a:endCxn id="308" idx="0"/>
          </p:cNvCxnSpPr>
          <p:nvPr/>
        </p:nvCxnSpPr>
        <p:spPr>
          <a:xfrm flipH="1">
            <a:off x="5748375" y="809618"/>
            <a:ext cx="6444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9"/>
          <p:cNvCxnSpPr>
            <a:stCxn id="305" idx="2"/>
            <a:endCxn id="306" idx="0"/>
          </p:cNvCxnSpPr>
          <p:nvPr/>
        </p:nvCxnSpPr>
        <p:spPr>
          <a:xfrm flipH="1">
            <a:off x="6177675" y="809618"/>
            <a:ext cx="215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9"/>
          <p:cNvCxnSpPr>
            <a:stCxn id="305" idx="2"/>
            <a:endCxn id="307" idx="0"/>
          </p:cNvCxnSpPr>
          <p:nvPr/>
        </p:nvCxnSpPr>
        <p:spPr>
          <a:xfrm>
            <a:off x="6392775" y="809618"/>
            <a:ext cx="2145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9"/>
          <p:cNvCxnSpPr>
            <a:stCxn id="305" idx="2"/>
            <a:endCxn id="309" idx="0"/>
          </p:cNvCxnSpPr>
          <p:nvPr/>
        </p:nvCxnSpPr>
        <p:spPr>
          <a:xfrm>
            <a:off x="6392775" y="809618"/>
            <a:ext cx="6438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9"/>
          <p:cNvCxnSpPr>
            <a:stCxn id="305" idx="2"/>
            <a:endCxn id="311" idx="0"/>
          </p:cNvCxnSpPr>
          <p:nvPr/>
        </p:nvCxnSpPr>
        <p:spPr>
          <a:xfrm>
            <a:off x="6392775" y="809618"/>
            <a:ext cx="107310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9"/>
          <p:cNvSpPr/>
          <p:nvPr/>
        </p:nvSpPr>
        <p:spPr>
          <a:xfrm>
            <a:off x="5658477" y="1153885"/>
            <a:ext cx="1800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6087858" y="1153885"/>
            <a:ext cx="180000" cy="133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6540441" y="1137967"/>
            <a:ext cx="133500" cy="165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6969821" y="1137967"/>
            <a:ext cx="133500" cy="16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7375999" y="1137946"/>
            <a:ext cx="179982" cy="165402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522289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4" name="Google Shape;324;p39"/>
          <p:cNvSpPr/>
          <p:nvPr/>
        </p:nvSpPr>
        <p:spPr>
          <a:xfrm>
            <a:off x="5652272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5" name="Google Shape;325;p39"/>
          <p:cNvSpPr/>
          <p:nvPr/>
        </p:nvSpPr>
        <p:spPr>
          <a:xfrm>
            <a:off x="608165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6" name="Google Shape;326;p39"/>
          <p:cNvSpPr/>
          <p:nvPr/>
        </p:nvSpPr>
        <p:spPr>
          <a:xfrm>
            <a:off x="651103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7" name="Google Shape;327;p39"/>
          <p:cNvSpPr/>
          <p:nvPr/>
        </p:nvSpPr>
        <p:spPr>
          <a:xfrm>
            <a:off x="6940413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8" name="Google Shape;328;p39"/>
          <p:cNvSpPr/>
          <p:nvPr/>
        </p:nvSpPr>
        <p:spPr>
          <a:xfrm>
            <a:off x="7369794" y="1462283"/>
            <a:ext cx="192300" cy="1653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329" name="Google Shape;329;p39"/>
          <p:cNvCxnSpPr>
            <a:stCxn id="310" idx="4"/>
            <a:endCxn id="323" idx="0"/>
          </p:cNvCxnSpPr>
          <p:nvPr/>
        </p:nvCxnSpPr>
        <p:spPr>
          <a:xfrm>
            <a:off x="5319025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9"/>
          <p:cNvCxnSpPr>
            <a:stCxn id="324" idx="0"/>
            <a:endCxn id="324" idx="0"/>
          </p:cNvCxnSpPr>
          <p:nvPr/>
        </p:nvCxnSpPr>
        <p:spPr>
          <a:xfrm>
            <a:off x="5748422" y="14622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9"/>
          <p:cNvCxnSpPr>
            <a:stCxn id="324" idx="0"/>
            <a:endCxn id="308" idx="4"/>
          </p:cNvCxnSpPr>
          <p:nvPr/>
        </p:nvCxnSpPr>
        <p:spPr>
          <a:xfrm rot="10800000">
            <a:off x="5748422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9"/>
          <p:cNvCxnSpPr>
            <a:stCxn id="325" idx="0"/>
            <a:endCxn id="306" idx="4"/>
          </p:cNvCxnSpPr>
          <p:nvPr/>
        </p:nvCxnSpPr>
        <p:spPr>
          <a:xfrm rot="10800000">
            <a:off x="617780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9"/>
          <p:cNvCxnSpPr>
            <a:stCxn id="326" idx="0"/>
            <a:endCxn id="307" idx="4"/>
          </p:cNvCxnSpPr>
          <p:nvPr/>
        </p:nvCxnSpPr>
        <p:spPr>
          <a:xfrm rot="10800000">
            <a:off x="660718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9"/>
          <p:cNvCxnSpPr>
            <a:stCxn id="327" idx="0"/>
            <a:endCxn id="309" idx="4"/>
          </p:cNvCxnSpPr>
          <p:nvPr/>
        </p:nvCxnSpPr>
        <p:spPr>
          <a:xfrm rot="10800000">
            <a:off x="7036563" y="1353983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9"/>
          <p:cNvCxnSpPr>
            <a:endCxn id="311" idx="4"/>
          </p:cNvCxnSpPr>
          <p:nvPr/>
        </p:nvCxnSpPr>
        <p:spPr>
          <a:xfrm rot="10800000">
            <a:off x="7465927" y="1354110"/>
            <a:ext cx="0" cy="1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54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SFP &amp; Pommerman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Focus: </a:t>
            </a:r>
            <a:r>
              <a:rPr lang="es" dirty="0"/>
              <a:t>Statistical Forward Planning (SFP: MCTS &amp; RHEA) algorithms on Pommerman: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Three game modes: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FFA</a:t>
            </a:r>
            <a:r>
              <a:rPr lang="es" dirty="0"/>
              <a:t>: Free For All, 4x1, Full obs (/ PO)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</a:t>
            </a:r>
            <a:r>
              <a:rPr lang="es" dirty="0"/>
              <a:t> (NIPS’18): 2vs2, 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 Radio</a:t>
            </a:r>
            <a:r>
              <a:rPr lang="es" dirty="0"/>
              <a:t>: 2vs2, PO, Radio comm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All done in our own Java version of the game.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dirty="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25" y="1822650"/>
            <a:ext cx="3374276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Taken from the original framework (simple_agent.py)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Follows hand designed set of rules.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Uses Dijkstra’s pathfinding algorithm.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Serves as a baseline agent.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“This agent is prone to killing itself.”</a:t>
            </a:r>
          </a:p>
          <a:p>
            <a:r>
              <a:rPr lang="en-GB" dirty="0" err="1">
                <a:solidFill>
                  <a:srgbClr val="0070C0"/>
                </a:solidFill>
              </a:rPr>
              <a:t>players.SimplePlayer.java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Simple Agent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895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At each step, the agent receives GameState; then performs Dijkstra’s pathfinding with a limited depth (10). Makes decisions following these rules: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are any upcoming bomb explosions; escape.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an enemy; lay a bomb.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an enemy within 3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power-up within 2 steps; move towards it.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adjacent to a WOOD tile; lay a bomb.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If there is a WOOD tile within 2 steps and we have ammo; move towards it.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Move randomly to a not recently visited position.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MCTS (</a:t>
            </a:r>
            <a:r>
              <a:rPr lang="en-GB" dirty="0" err="1">
                <a:solidFill>
                  <a:srgbClr val="0070C0"/>
                </a:solidFill>
              </a:rPr>
              <a:t>players.mcts.MCTSPlayer.java</a:t>
            </a:r>
            <a:r>
              <a:rPr lang="en-GB" dirty="0"/>
              <a:t>)</a:t>
            </a:r>
            <a:br>
              <a:rPr lang="en-GB" dirty="0">
                <a:solidFill>
                  <a:srgbClr val="0070C0"/>
                </a:solidFill>
              </a:rPr>
            </a:b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77825"/>
            <a:ext cx="80962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Rolling Horizon Evolution Agents</a:t>
            </a:r>
            <a:endParaRPr dirty="0"/>
          </a:p>
        </p:txBody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/>
              <a:t>SimpleEvoAgent</a:t>
            </a:r>
            <a:r>
              <a:rPr lang="en-GB" dirty="0"/>
              <a:t>: </a:t>
            </a:r>
            <a:r>
              <a:rPr lang="en-GB" dirty="0" err="1">
                <a:solidFill>
                  <a:srgbClr val="0070C0"/>
                </a:solidFill>
              </a:rPr>
              <a:t>players.SimpleEvoAgent.java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RHEA: </a:t>
            </a:r>
            <a:r>
              <a:rPr lang="en-GB" dirty="0" err="1">
                <a:solidFill>
                  <a:srgbClr val="0070C0"/>
                </a:solidFill>
              </a:rPr>
              <a:t>players.rhea.RHEAPlayer.java</a:t>
            </a:r>
            <a:endParaRPr lang="en-GB" dirty="0">
              <a:solidFill>
                <a:srgbClr val="0070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379" name="Google Shape;37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5" name="Google Shape;371;p44">
            <a:extLst>
              <a:ext uri="{FF2B5EF4-FFF2-40B4-BE49-F238E27FC236}">
                <a16:creationId xmlns:a16="http://schemas.microsoft.com/office/drawing/2014/main" id="{EFA81868-1E10-9B45-8317-E418BBE38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2" y="2055907"/>
            <a:ext cx="7839075" cy="29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dirty="0"/>
              <a:t>Used for evaluating non-terminal states.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Hand-tuned, as weighted linear combinations.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Two types: 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Basic (directly available, no computational overhead)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Advanced (computed, Dijkstra’s pathfinding)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Basic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alive teammates/enemies.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different tile types such as WOOD.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Avatar’s properties: Kicking, Ammo, Max Ammo, Blast Strength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players.heuristics.CustomHeuristic.java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311700" y="2877875"/>
            <a:ext cx="85206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Advanced Heuristics:</a:t>
            </a:r>
            <a:endParaRPr b="1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directions in (upcoming) bomb explosions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Number of safe directions (passable, not getting the agent stuck)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enemies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Distance to power-up(s)</a:t>
            </a:r>
          </a:p>
          <a:p>
            <a:pPr lvl="1">
              <a:spcBef>
                <a:spcPts val="0"/>
              </a:spcBef>
            </a:pPr>
            <a:r>
              <a:rPr lang="en-GB" dirty="0" err="1">
                <a:solidFill>
                  <a:srgbClr val="0070C0"/>
                </a:solidFill>
              </a:rPr>
              <a:t>players.heuristics.AdvancedHeuristic.java</a:t>
            </a:r>
            <a:endParaRPr lang="es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25" y="1017725"/>
            <a:ext cx="1772125" cy="1751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agents	</a:t>
            </a:r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Agents have many parameters and possible combinations of parameters (including different heuristic options):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MCTS: 3 parameters, 3.000E1 search space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RHEA: 26 parameters, 1.741E12 search space (13 non-dependent params, 7.465E6 sp)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NTBEA integration: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Common ParameterSet interface for all parameterized agents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Can be tuned with NTBEA for better performance against certain opponents</a:t>
            </a:r>
          </a:p>
          <a:p>
            <a:pPr lvl="1">
              <a:spcBef>
                <a:spcPts val="0"/>
              </a:spcBef>
            </a:pPr>
            <a:r>
              <a:rPr lang="en-GB" dirty="0">
                <a:hlinkClick r:id="rId3"/>
              </a:rPr>
              <a:t>https://github.com/GAIGResearch/java-pommerman/wiki/Optimizing-Agent-Parameters</a:t>
            </a:r>
            <a:endParaRPr dirty="0"/>
          </a:p>
        </p:txBody>
      </p:sp>
      <p:sp>
        <p:nvSpPr>
          <p:cNvPr id="401" name="Google Shape;40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/>
              <a:t>Pommerman: the hack</a:t>
            </a:r>
            <a:endParaRPr sz="4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49FA-8E80-9244-86DE-87627844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of the AI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6523-8B06-0441-805F-FAA3213A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interesting variants of </a:t>
            </a:r>
            <a:r>
              <a:rPr lang="en-US" dirty="0" err="1"/>
              <a:t>Pommerman</a:t>
            </a:r>
            <a:endParaRPr lang="en-US" dirty="0"/>
          </a:p>
          <a:p>
            <a:pPr lvl="1"/>
            <a:r>
              <a:rPr lang="en-US" dirty="0"/>
              <a:t>Each group produces their own variation</a:t>
            </a:r>
          </a:p>
          <a:p>
            <a:pPr lvl="1"/>
            <a:endParaRPr lang="en-US" dirty="0"/>
          </a:p>
          <a:p>
            <a:r>
              <a:rPr lang="en-US" dirty="0"/>
              <a:t>Produce strong AI players that can with the tournaments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5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459C-3B25-A641-AE47-EC8E214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you must respect to keep it all working and nice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3376-CC21-8A48-B868-CC6311BC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change the Agent AI API</a:t>
            </a:r>
          </a:p>
          <a:p>
            <a:r>
              <a:rPr lang="en-US" dirty="0"/>
              <a:t>Your agent should still play in real time. </a:t>
            </a:r>
          </a:p>
          <a:p>
            <a:pPr lvl="1"/>
            <a:r>
              <a:rPr lang="en-US" dirty="0"/>
              <a:t>Let’s say, return an action every 100ms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95C1D-4F88-CA4E-9587-16AB5B9E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9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dirty="0"/>
              <a:t>SFP &amp; Pommerman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Challenges</a:t>
            </a:r>
            <a:r>
              <a:rPr lang="es" dirty="0"/>
              <a:t>: 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Dealing with multiple adversaries (competitive / collaborative)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Fog of war (depending on version)</a:t>
            </a:r>
            <a:endParaRPr sz="1400" dirty="0"/>
          </a:p>
          <a:p>
            <a:pPr lvl="0" indent="-317500">
              <a:buSzPts val="1400"/>
            </a:pPr>
            <a:r>
              <a:rPr lang="es" sz="1400" dirty="0"/>
              <a:t>Durative actions and tempral reasoning (e.g. bombs have a fuse delay)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Line-of-Sight considerations</a:t>
            </a:r>
            <a:endParaRPr sz="14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dirty="0"/>
              <a:t>Spatial reasoning (the exact layout of the hard and soft walls is of key importance)</a:t>
            </a:r>
            <a:endParaRPr sz="14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00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8CC2-E3CF-B64D-BBE7-192DD1E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tournaments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D612-51FF-4946-A246-6B5784E32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4 groups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suggest round robin tournaments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run like a football league (except with more game repetitions)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 bots plays each other: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 times (suggest N = 20)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each turf (x4)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Two different observability modes: Full and PO:4 (x2)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will provide 20 seeds (secret) to play these games</a:t>
            </a:r>
          </a:p>
        </p:txBody>
      </p:sp>
    </p:spTree>
    <p:extLst>
      <p:ext uri="{BB962C8B-B14F-4D97-AF65-F5344CB8AC3E}">
        <p14:creationId xmlns:p14="http://schemas.microsoft.com/office/powerpoint/2010/main" val="2946879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9A5D-0B36-B34E-994B-C6A54814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03E5-42E8-1A49-A523-DF61DE77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7648479" cy="3141939"/>
          </a:xfrm>
        </p:spPr>
        <p:txBody>
          <a:bodyPr/>
          <a:lstStyle/>
          <a:p>
            <a:r>
              <a:rPr lang="en-US" dirty="0"/>
              <a:t>Order of players: </a:t>
            </a:r>
          </a:p>
          <a:p>
            <a:pPr marL="9398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GB" dirty="0"/>
              <a:t>NEAR-32</a:t>
            </a:r>
          </a:p>
          <a:p>
            <a:pPr marL="9398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GB" dirty="0" err="1"/>
              <a:t>Pommerball</a:t>
            </a:r>
            <a:endParaRPr lang="en-GB" dirty="0"/>
          </a:p>
          <a:p>
            <a:pPr marL="9398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GB" dirty="0"/>
              <a:t>NAGASAKI</a:t>
            </a:r>
          </a:p>
          <a:p>
            <a:pPr marL="9398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GB" dirty="0" err="1"/>
              <a:t>Vethan</a:t>
            </a:r>
            <a:endParaRPr lang="en-GB" dirty="0"/>
          </a:p>
          <a:p>
            <a:pPr marL="9398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GB" dirty="0"/>
          </a:p>
          <a:p>
            <a:pPr marL="482600">
              <a:lnSpc>
                <a:spcPct val="100000"/>
              </a:lnSpc>
              <a:spcBef>
                <a:spcPts val="200"/>
              </a:spcBef>
            </a:pPr>
            <a:r>
              <a:rPr lang="en-GB" dirty="0"/>
              <a:t>Seeds:</a:t>
            </a:r>
          </a:p>
          <a:p>
            <a:pPr marL="139700" indent="0">
              <a:lnSpc>
                <a:spcPct val="100000"/>
              </a:lnSpc>
              <a:spcBef>
                <a:spcPts val="200"/>
              </a:spcBef>
              <a:buNone/>
            </a:pPr>
            <a:endParaRPr lang="en-GB" dirty="0"/>
          </a:p>
          <a:p>
            <a:pPr marL="13970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b="1" dirty="0">
                <a:solidFill>
                  <a:srgbClr val="000080"/>
                </a:solidFill>
              </a:rPr>
              <a:t>long </a:t>
            </a:r>
            <a:r>
              <a:rPr lang="en-GB" dirty="0"/>
              <a:t>seeds[] = </a:t>
            </a:r>
            <a:r>
              <a:rPr lang="en-GB" b="1" dirty="0">
                <a:solidFill>
                  <a:srgbClr val="000080"/>
                </a:solidFill>
              </a:rPr>
              <a:t>new long</a:t>
            </a:r>
            <a:r>
              <a:rPr lang="en-GB" dirty="0"/>
              <a:t>[] {</a:t>
            </a:r>
            <a:r>
              <a:rPr lang="en-GB" dirty="0">
                <a:solidFill>
                  <a:srgbClr val="0000FF"/>
                </a:solidFill>
              </a:rPr>
              <a:t>69009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9911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21029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26344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10340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78124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60088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8507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36480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7259</a:t>
            </a:r>
            <a:r>
              <a:rPr lang="en-GB" dirty="0"/>
              <a:t>,       </a:t>
            </a:r>
            <a:r>
              <a:rPr lang="en-GB" dirty="0">
                <a:solidFill>
                  <a:srgbClr val="0000FF"/>
                </a:solidFill>
              </a:rPr>
              <a:t>81979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76383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16283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21511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52421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84601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18958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65056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70089</a:t>
            </a:r>
            <a:r>
              <a:rPr lang="en-GB" dirty="0"/>
              <a:t>,</a:t>
            </a:r>
            <a:r>
              <a:rPr lang="en-GB" dirty="0">
                <a:solidFill>
                  <a:srgbClr val="0000FF"/>
                </a:solidFill>
              </a:rPr>
              <a:t>43151</a:t>
            </a:r>
            <a:r>
              <a:rPr lang="en-GB" dirty="0"/>
              <a:t>};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F283F-C4CB-9443-854C-15748565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3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EC2-9C93-7A42-BDF6-35D2391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NEAR-32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4079-9284-9E48-B829-182BE5D1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7199443" cy="1909132"/>
          </a:xfrm>
        </p:spPr>
        <p:txBody>
          <a:bodyPr/>
          <a:lstStyle/>
          <a:p>
            <a:r>
              <a:rPr lang="en-US" dirty="0"/>
              <a:t>Full Observability: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1.0%	97.0%	2.0%	</a:t>
            </a:r>
            <a:r>
              <a:rPr lang="en-US" sz="1100" dirty="0" err="1"/>
              <a:t>vethan_players.IGGIPlayer</a:t>
            </a: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0.0%	96.0%	4.0%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0.0%	82.0%	18.0%	nagasaki45_players.rhea.RHEALobsterPlayer</a:t>
            </a:r>
          </a:p>
          <a:p>
            <a:pPr marL="114300" indent="0">
              <a:buNone/>
            </a:pPr>
            <a:r>
              <a:rPr lang="en-US" sz="1100" dirty="0"/>
              <a:t>100	0.0%	69.0%	31.0%	near32_players.mcts.MCTSPlayer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89E9-5103-014C-A251-E1DDD724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132D7-6F1F-4F4C-A6F4-3601762A89B1}"/>
              </a:ext>
            </a:extLst>
          </p:cNvPr>
          <p:cNvSpPr txBox="1">
            <a:spLocks/>
          </p:cNvSpPr>
          <p:nvPr/>
        </p:nvSpPr>
        <p:spPr>
          <a:xfrm>
            <a:off x="311700" y="2939143"/>
            <a:ext cx="6709586" cy="14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Partial Observability (VR: 4):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0.0%	98.0%	2.0%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0.0%	97.0%	3.0%	</a:t>
            </a:r>
            <a:r>
              <a:rPr lang="en-US" sz="1100" dirty="0" err="1"/>
              <a:t>vethan_players.IGGIPlayer</a:t>
            </a: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0.0%	89.0%	11.0%	nagasaki45_players.rhea.RHEALobsterPlayer</a:t>
            </a:r>
          </a:p>
          <a:p>
            <a:pPr marL="114300" indent="0">
              <a:buNone/>
            </a:pPr>
            <a:r>
              <a:rPr lang="en-US" sz="1100" dirty="0"/>
              <a:t>100	0.0%	75.0%	25.0%	near32_players.mcts.MCTSPlayer</a:t>
            </a:r>
          </a:p>
          <a:p>
            <a:pPr marL="11430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958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EC2-9C93-7A42-BDF6-35D2391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</a:t>
            </a:r>
            <a:r>
              <a:rPr lang="en-US" dirty="0" err="1"/>
              <a:t>Vethan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4079-9284-9E48-B829-182BE5D1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160758" cy="1672368"/>
          </a:xfrm>
        </p:spPr>
        <p:txBody>
          <a:bodyPr/>
          <a:lstStyle/>
          <a:p>
            <a:r>
              <a:rPr lang="en-US" dirty="0"/>
              <a:t>Full Observability: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3.0%	27.0%	70.0%	</a:t>
            </a:r>
            <a:r>
              <a:rPr lang="en-US" sz="1100" dirty="0" err="1"/>
              <a:t>vethan_players.IGGIPlayer</a:t>
            </a: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1.0%	92.0%	7.0%	nagasaki45_players.rhea.RHEALobsterPlayer</a:t>
            </a:r>
          </a:p>
          <a:p>
            <a:pPr marL="114300" indent="0">
              <a:buNone/>
            </a:pPr>
            <a:r>
              <a:rPr lang="en-US" sz="1100" dirty="0"/>
              <a:t>100	1.0%	85.0%	14.0%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0.0%	62.0%	38.0%	near32_players.mcts.MCTSPlayer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89E9-5103-014C-A251-E1DDD724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132D7-6F1F-4F4C-A6F4-3601762A89B1}"/>
              </a:ext>
            </a:extLst>
          </p:cNvPr>
          <p:cNvSpPr txBox="1">
            <a:spLocks/>
          </p:cNvSpPr>
          <p:nvPr/>
        </p:nvSpPr>
        <p:spPr>
          <a:xfrm>
            <a:off x="311700" y="2824843"/>
            <a:ext cx="8089350" cy="183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Partial Observability (VR: 4):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5.0%	82.0%	13.0%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2.0%	20.0%	78.0%	</a:t>
            </a:r>
            <a:r>
              <a:rPr lang="en-US" sz="1100" dirty="0" err="1"/>
              <a:t>vethan_players.IGGIPlayer</a:t>
            </a: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1.0%	87.0%	12.0%	nagasaki45_players.rhea.RHEALobsterPlayer</a:t>
            </a:r>
          </a:p>
          <a:p>
            <a:pPr marL="114300" indent="0">
              <a:buNone/>
            </a:pPr>
            <a:r>
              <a:rPr lang="en-US" sz="1100" dirty="0"/>
              <a:t>100	0.0%	72.0%	28.0%	near32_players.mcts.MCTSPlayer</a:t>
            </a:r>
          </a:p>
          <a:p>
            <a:pPr marL="11430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0302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EC2-9C93-7A42-BDF6-35D2391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</a:t>
            </a:r>
            <a:r>
              <a:rPr lang="en-US" dirty="0" err="1"/>
              <a:t>Pommerball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4079-9284-9E48-B829-182BE5D1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160758" cy="1672368"/>
          </a:xfrm>
        </p:spPr>
        <p:txBody>
          <a:bodyPr/>
          <a:lstStyle/>
          <a:p>
            <a:r>
              <a:rPr lang="en-US" dirty="0"/>
              <a:t>Full Observability:</a:t>
            </a:r>
          </a:p>
          <a:p>
            <a:pPr marL="114300" indent="0">
              <a:buNone/>
            </a:pPr>
            <a:r>
              <a:rPr lang="en-US" sz="1200" dirty="0"/>
              <a:t>100	23.0%	51.0%	26.0%	pommerball_players.mcts2.MCTSPlayer2</a:t>
            </a:r>
          </a:p>
          <a:p>
            <a:pPr marL="114300" indent="0">
              <a:buNone/>
            </a:pPr>
            <a:r>
              <a:rPr lang="en-US" sz="1200" dirty="0"/>
              <a:t>100	10.0%	34.0%	56.0%	</a:t>
            </a:r>
            <a:r>
              <a:rPr lang="en-US" sz="1200" dirty="0" err="1"/>
              <a:t>vethan_players.IGGIPlayer</a:t>
            </a: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100	4.0%	26.0%	70.0%	near32_players.mcts.MCTSPlayer</a:t>
            </a:r>
          </a:p>
          <a:p>
            <a:pPr marL="114300" indent="0">
              <a:buNone/>
            </a:pPr>
            <a:r>
              <a:rPr lang="en-US" sz="1200" dirty="0"/>
              <a:t>100	1.0%	30.0%	69.0%	nagasaki45_players.rhea.RHEALobsterPlayer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89E9-5103-014C-A251-E1DDD724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132D7-6F1F-4F4C-A6F4-3601762A89B1}"/>
              </a:ext>
            </a:extLst>
          </p:cNvPr>
          <p:cNvSpPr txBox="1">
            <a:spLocks/>
          </p:cNvSpPr>
          <p:nvPr/>
        </p:nvSpPr>
        <p:spPr>
          <a:xfrm>
            <a:off x="311700" y="2824843"/>
            <a:ext cx="8089350" cy="183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Partial Observability (VR: 4):</a:t>
            </a:r>
          </a:p>
          <a:p>
            <a:pPr marL="114300" indent="0">
              <a:buNone/>
            </a:pPr>
            <a:r>
              <a:rPr lang="en-US" sz="1200" dirty="0"/>
              <a:t>100	24.0%	39.0%	37.0%	pommerball_players.mcts2.MCTSPlayer2</a:t>
            </a:r>
          </a:p>
          <a:p>
            <a:pPr marL="114300" indent="0">
              <a:buNone/>
            </a:pPr>
            <a:r>
              <a:rPr lang="en-US" sz="1200" dirty="0"/>
              <a:t>100	12.0%	11.0%	77.0%	</a:t>
            </a:r>
            <a:r>
              <a:rPr lang="en-US" sz="1200" dirty="0" err="1"/>
              <a:t>vethan_players.IGGIPlayer</a:t>
            </a: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100	8.0%	31.0%	61.0%	nagasaki45_players.rhea.RHEALobsterPlayer</a:t>
            </a:r>
          </a:p>
          <a:p>
            <a:pPr marL="114300" indent="0">
              <a:buNone/>
            </a:pPr>
            <a:r>
              <a:rPr lang="en-US" sz="1200" dirty="0"/>
              <a:t>100	6.0%	34.0%	60.0%	near32_players.mcts.MCTSPlayer</a:t>
            </a:r>
          </a:p>
          <a:p>
            <a:pPr marL="11430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5140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EC2-9C93-7A42-BDF6-35D2391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Nagasaki45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4079-9284-9E48-B829-182BE5D1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160758" cy="1672368"/>
          </a:xfrm>
        </p:spPr>
        <p:txBody>
          <a:bodyPr/>
          <a:lstStyle/>
          <a:p>
            <a:r>
              <a:rPr lang="en-US" dirty="0"/>
              <a:t>Full Observability: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0.0%	100.0%	0.0%	near32_players.mcts.MCTSPlayer</a:t>
            </a:r>
          </a:p>
          <a:p>
            <a:pPr marL="114300" indent="0">
              <a:buNone/>
            </a:pPr>
            <a:r>
              <a:rPr lang="en-US" sz="1100" dirty="0"/>
              <a:t>100	0.0%	100.0%	0.0%	nagasaki45_players.rhea.RHEALobsterPlayer</a:t>
            </a:r>
          </a:p>
          <a:p>
            <a:pPr marL="114300" indent="0">
              <a:buNone/>
            </a:pP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0.0%	99.0%	1.0%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0.0%	14.0%	86.0%	</a:t>
            </a:r>
            <a:r>
              <a:rPr lang="en-US" sz="1100" dirty="0" err="1"/>
              <a:t>vethan_players.IGGIPlayer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89E9-5103-014C-A251-E1DDD724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132D7-6F1F-4F4C-A6F4-3601762A89B1}"/>
              </a:ext>
            </a:extLst>
          </p:cNvPr>
          <p:cNvSpPr txBox="1">
            <a:spLocks/>
          </p:cNvSpPr>
          <p:nvPr/>
        </p:nvSpPr>
        <p:spPr>
          <a:xfrm>
            <a:off x="311700" y="2824843"/>
            <a:ext cx="8089350" cy="183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Partial Observability (VR: 4):</a:t>
            </a:r>
          </a:p>
          <a:p>
            <a:pPr marL="114300" indent="0">
              <a:buNone/>
            </a:pPr>
            <a:r>
              <a:rPr lang="en-US" sz="1100" dirty="0"/>
              <a:t>N 	Win 	Tie 	Loss 	Player</a:t>
            </a:r>
          </a:p>
          <a:p>
            <a:pPr marL="114300" indent="0">
              <a:buNone/>
            </a:pPr>
            <a:r>
              <a:rPr lang="en-US" sz="1100" dirty="0"/>
              <a:t>100	0.0%	100.0%	0.0%	near32_players.mcts.MCTSPlayer</a:t>
            </a:r>
          </a:p>
          <a:p>
            <a:pPr marL="114300" indent="0">
              <a:buNone/>
            </a:pPr>
            <a:r>
              <a:rPr lang="en-US" sz="1100" dirty="0"/>
              <a:t>100	0.0%	100.0%	0.0%	nagasaki45_players.rhea.RHEALobsterPlayer</a:t>
            </a:r>
          </a:p>
          <a:p>
            <a:pPr marL="114300" indent="0">
              <a:buNone/>
            </a:pPr>
            <a:endParaRPr lang="en-US" sz="1100" dirty="0"/>
          </a:p>
          <a:p>
            <a:pPr marL="114300" indent="0">
              <a:buNone/>
            </a:pPr>
            <a:r>
              <a:rPr lang="en-US" sz="1100" dirty="0"/>
              <a:t>100	0.0%	99.0%	1.0%	pommerball_players.mcts2.MCTSPlayer2</a:t>
            </a:r>
          </a:p>
          <a:p>
            <a:pPr marL="114300" indent="0">
              <a:buNone/>
            </a:pPr>
            <a:r>
              <a:rPr lang="en-US" sz="1100" dirty="0"/>
              <a:t>100	0.0%	14.0%	86.0%	</a:t>
            </a:r>
            <a:r>
              <a:rPr lang="en-US" sz="1100" dirty="0" err="1"/>
              <a:t>vethan_players.IGGIPlayer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5823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Pommerman: the game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Description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Randomly drawn symmetric 11x11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 players, 3 modes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 place </a:t>
            </a:r>
            <a:r>
              <a:rPr lang="es" b="1"/>
              <a:t>bombs</a:t>
            </a:r>
            <a:r>
              <a:rPr lang="es"/>
              <a:t> that explode after 10 ticks.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Bombs generate </a:t>
            </a:r>
            <a:r>
              <a:rPr lang="es" b="1"/>
              <a:t>flames</a:t>
            </a:r>
            <a:r>
              <a:rPr lang="es"/>
              <a:t> in a cross (size 1). They kill players, wood and explode other bombs.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can’t put more than one bomb at a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Obstacles: </a:t>
            </a:r>
            <a:r>
              <a:rPr lang="es" b="1"/>
              <a:t>Wood</a:t>
            </a:r>
            <a:r>
              <a:rPr lang="es"/>
              <a:t> (destroyable by flames) and </a:t>
            </a:r>
            <a:r>
              <a:rPr lang="es" b="1"/>
              <a:t>Rigid</a:t>
            </a:r>
            <a:r>
              <a:rPr lang="es"/>
              <a:t> (fixed) blocks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Pick-up Items: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Hidden in Wood obstacles.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Extra bomb</a:t>
            </a:r>
            <a:r>
              <a:rPr lang="es"/>
              <a:t>: adds one to the limit of bombs a player can drop.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Increment Range</a:t>
            </a:r>
            <a:r>
              <a:rPr lang="es"/>
              <a:t>: adds one to the size of the explosion.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/>
              <a:t>Kick</a:t>
            </a:r>
            <a:r>
              <a:rPr lang="es"/>
              <a:t>: allows kicking a bomb on collision, in a straight line distance in the direction of travel.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Game lasts N ticks or until a player / team wins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75" y="382900"/>
            <a:ext cx="1568525" cy="155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25" y="386673"/>
            <a:ext cx="1568525" cy="154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0"/>
          <p:cNvGrpSpPr/>
          <p:nvPr/>
        </p:nvGrpSpPr>
        <p:grpSpPr>
          <a:xfrm>
            <a:off x="8290925" y="2646813"/>
            <a:ext cx="541375" cy="237600"/>
            <a:chOff x="8290925" y="2646813"/>
            <a:chExt cx="541375" cy="237600"/>
          </a:xfrm>
        </p:grpSpPr>
        <p:pic>
          <p:nvPicPr>
            <p:cNvPr id="106" name="Google Shape;10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94700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0925" y="2646813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0"/>
          <p:cNvGrpSpPr/>
          <p:nvPr/>
        </p:nvGrpSpPr>
        <p:grpSpPr>
          <a:xfrm>
            <a:off x="8562463" y="3454000"/>
            <a:ext cx="269838" cy="755675"/>
            <a:chOff x="8562463" y="3454000"/>
            <a:chExt cx="269838" cy="755675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2463" y="345400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62475" y="3670025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62463" y="3939850"/>
              <a:ext cx="269825" cy="26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2670775"/>
            <a:ext cx="8520600" cy="21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b="1" dirty="0"/>
              <a:t>Team:</a:t>
            </a:r>
            <a:r>
              <a:rPr lang="es" dirty="0"/>
              <a:t> 4 players competing in teams of 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Always paired 1-3, 2-4, sited in opposite corners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Team with no agents </a:t>
            </a:r>
            <a:r>
              <a:rPr lang="es" b="1" dirty="0"/>
              <a:t>loses</a:t>
            </a:r>
            <a:r>
              <a:rPr lang="es" dirty="0"/>
              <a:t>, other team </a:t>
            </a:r>
            <a:r>
              <a:rPr lang="es" b="1" dirty="0"/>
              <a:t>wins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Players of each team alive at the end, teams </a:t>
            </a:r>
            <a:r>
              <a:rPr lang="es" b="1" dirty="0"/>
              <a:t>tie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Last players of </a:t>
            </a:r>
            <a:r>
              <a:rPr lang="es"/>
              <a:t>each team </a:t>
            </a:r>
            <a:r>
              <a:rPr lang="es" dirty="0"/>
              <a:t>die on same tick, teams </a:t>
            </a:r>
            <a:r>
              <a:rPr lang="es" b="1" dirty="0"/>
              <a:t>tie</a:t>
            </a:r>
            <a:endParaRPr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Team Radio: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As Team but adding a layer of communication </a:t>
            </a:r>
            <a:endParaRPr b="1"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Modes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Free For All (FFA):</a:t>
            </a:r>
            <a:r>
              <a:rPr lang="es"/>
              <a:t> 4 players competing all against each other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 standing </a:t>
            </a:r>
            <a:r>
              <a:rPr lang="es" b="1"/>
              <a:t>wins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All players that die </a:t>
            </a:r>
            <a:r>
              <a:rPr lang="es" b="1"/>
              <a:t>lose</a:t>
            </a:r>
            <a:r>
              <a:rPr lang="es"/>
              <a:t>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Players that alive at the end </a:t>
            </a:r>
            <a:r>
              <a:rPr lang="es" b="1"/>
              <a:t>tie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Last players die on the same tick, they also </a:t>
            </a:r>
            <a:r>
              <a:rPr lang="es" b="1"/>
              <a:t>tie</a:t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00" y="2861760"/>
            <a:ext cx="3280950" cy="83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900" y="1683152"/>
            <a:ext cx="328095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State + Forward Model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Game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objective state of the game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The state of the game as observed by an agent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Contains a Forward Model object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4377975" y="1152475"/>
            <a:ext cx="42603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Forward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Information about bombs, agents, walls, powerups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Handles updates to the game state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collisions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explosions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actions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8" y="3068300"/>
            <a:ext cx="8343719" cy="19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33C4-10D3-6942-B907-D48ACD53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Pommerman</a:t>
            </a:r>
            <a:r>
              <a:rPr lang="en-US" dirty="0"/>
              <a:t>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74E1-8610-A54E-9C62-E141E9AA6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GB" dirty="0">
                <a:hlinkClick r:id="rId2"/>
              </a:rPr>
              <a:t>https://github.com/GAIGResearch/java-pommerman</a:t>
            </a:r>
            <a:endParaRPr lang="en-GB" dirty="0"/>
          </a:p>
          <a:p>
            <a:r>
              <a:rPr lang="en-GB" dirty="0"/>
              <a:t>Wiki: </a:t>
            </a:r>
            <a:r>
              <a:rPr lang="en-GB" dirty="0">
                <a:hlinkClick r:id="rId3"/>
              </a:rPr>
              <a:t>https://github.com/GAIGResearch/java-pommerman/wiki</a:t>
            </a:r>
            <a:endParaRPr lang="en-GB" dirty="0"/>
          </a:p>
          <a:p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>
                <a:hlinkClick r:id="rId4"/>
              </a:rPr>
              <a:t>core</a:t>
            </a:r>
            <a:r>
              <a:rPr lang="en-GB" dirty="0"/>
              <a:t> - Package contains core game classes and some *</a:t>
            </a:r>
            <a:r>
              <a:rPr lang="en-GB" dirty="0" err="1"/>
              <a:t>Test.java</a:t>
            </a:r>
            <a:r>
              <a:rPr lang="en-GB" dirty="0"/>
              <a:t> classes running unit tests on various functionality.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5"/>
              </a:rPr>
              <a:t>Game.java</a:t>
            </a:r>
            <a:r>
              <a:rPr lang="en-GB" dirty="0"/>
              <a:t> - Contains main game functionality (i.e. running instances of games)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6"/>
              </a:rPr>
              <a:t>GameState.java</a:t>
            </a:r>
            <a:r>
              <a:rPr lang="en-GB" dirty="0"/>
              <a:t> - Contains all information for a game state, including a </a:t>
            </a:r>
            <a:r>
              <a:rPr lang="en-GB" dirty="0" err="1"/>
              <a:t>ForwardModel</a:t>
            </a:r>
            <a:r>
              <a:rPr lang="en-GB" dirty="0"/>
              <a:t> object. It's used by the agents to interact with the game.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hlinkClick r:id="rId7"/>
              </a:rPr>
              <a:t>ForwardModel.java</a:t>
            </a:r>
            <a:r>
              <a:rPr lang="en-GB" dirty="0"/>
              <a:t> - Contains main engine functionality for advancing a state.</a:t>
            </a:r>
          </a:p>
          <a:p>
            <a:pPr marL="626400" lvl="1">
              <a:lnSpc>
                <a:spcPct val="100000"/>
              </a:lnSpc>
              <a:spcBef>
                <a:spcPts val="500"/>
              </a:spcBef>
            </a:pPr>
            <a:r>
              <a:rPr lang="en-GB" b="1" dirty="0">
                <a:hlinkClick r:id="rId8"/>
              </a:rPr>
              <a:t>gameConfig</a:t>
            </a:r>
            <a:r>
              <a:rPr lang="en-GB" dirty="0"/>
              <a:t> - Package contains game configuration objects which define victory conditions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27F4-CA4D-3E4E-9BE5-630AA1D69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51154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2322</Words>
  <Application>Microsoft Macintosh PowerPoint</Application>
  <PresentationFormat>On-screen Show (16:9)</PresentationFormat>
  <Paragraphs>464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Simple Light</vt:lpstr>
      <vt:lpstr>Game AI Hack: Pommerman IGGI Game Design II</vt:lpstr>
      <vt:lpstr>On this menu</vt:lpstr>
      <vt:lpstr>SFP &amp; Pommerman</vt:lpstr>
      <vt:lpstr>SFP &amp; Pommerman </vt:lpstr>
      <vt:lpstr>Pommerman: the game</vt:lpstr>
      <vt:lpstr>Game Description</vt:lpstr>
      <vt:lpstr>Game Modes</vt:lpstr>
      <vt:lpstr>Game State + Forward Model</vt:lpstr>
      <vt:lpstr>Pommerman Framework</vt:lpstr>
      <vt:lpstr>Game.java</vt:lpstr>
      <vt:lpstr>GameState.java</vt:lpstr>
      <vt:lpstr>ForwardModel.java</vt:lpstr>
      <vt:lpstr>gameConfig.OriginalGameConfig.java</vt:lpstr>
      <vt:lpstr>How to run it</vt:lpstr>
      <vt:lpstr>Types.java</vt:lpstr>
      <vt:lpstr>objects package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Board Generation </vt:lpstr>
      <vt:lpstr>AI Agent API</vt:lpstr>
      <vt:lpstr>Partial Observability</vt:lpstr>
      <vt:lpstr>Agents  https://github.com/GAIGResearch/java-pommerman/wiki/AI-Players</vt:lpstr>
      <vt:lpstr>Very simple</vt:lpstr>
      <vt:lpstr>Very simple</vt:lpstr>
      <vt:lpstr>Very simple</vt:lpstr>
      <vt:lpstr>Simple Agent </vt:lpstr>
      <vt:lpstr>Simple Agent </vt:lpstr>
      <vt:lpstr>MCTS (players.mcts.MCTSPlayer.java) </vt:lpstr>
      <vt:lpstr>Rolling Horizon Evolution Agents</vt:lpstr>
      <vt:lpstr>Heuristics </vt:lpstr>
      <vt:lpstr>Heuristics </vt:lpstr>
      <vt:lpstr>Tuning agents </vt:lpstr>
      <vt:lpstr>Pommerman: the hack</vt:lpstr>
      <vt:lpstr>Aims of the AI Hack</vt:lpstr>
      <vt:lpstr>What you must respect to keep it all working and nice</vt:lpstr>
      <vt:lpstr>Setting up tournaments</vt:lpstr>
      <vt:lpstr>Hack Results</vt:lpstr>
      <vt:lpstr>Game: NEAR-32</vt:lpstr>
      <vt:lpstr>Game: Vethan</vt:lpstr>
      <vt:lpstr>Game: Pommerball</vt:lpstr>
      <vt:lpstr>Game: Nagasaki45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AI Hack: Pommerman IGGI Game Design II</dc:title>
  <cp:lastModifiedBy>Diego Pérez</cp:lastModifiedBy>
  <cp:revision>19</cp:revision>
  <dcterms:modified xsi:type="dcterms:W3CDTF">2019-06-10T19:35:54Z</dcterms:modified>
</cp:coreProperties>
</file>